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Shape 8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7" name="Shape 8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Shape 10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Human drivers now often share the road with driverless vehicles, and this situation is likely to continue until all vehicles are driverless. The interactions between drivers and driverless cars can result in hazardous scenarios due to human driving patterns and driver distrust of autonomous vehicle technology.  Driverless cars display less variability in driving patterns than human drivers, and the differences sometimes surprise the human driver and can cause accidents.  For instance, driverless cars tend to get rear-ended by drivers at yellow lights when the driverless vehicle slows down and the driver behind it speeds up.  Researchers at the new Arizona State University Center for Human, Artificial Intelligence, and Robot Teaming (CHART) are developing a testbed called CHARTOPOLIS to investigate the risks that arise from interactions between human-driven and driverless vehicles in a safe, controlled environment, with the ultimate goal of mitigating those risks.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 name="Shape 10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Shape 11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My research group has developed a new open-source, open-hardware robot called “Pheeno” [R1, R2]. Pheeno is a small, low-cost autonomous mobile robot that is designed for multi-robot research and education. The robot is constructed from commercially available components, including low-cost processors, an array of basic sensors, and 3D printing plastic filament.  Pheeno’s capabilities include vision­based object detection, collision avoidance, accurate navigation, signaling with LEDs, and wireless communication.  Users can modify Pheeno for their applications by designing custom modules and drivetrains </a:t>
            </a:r>
            <a:r>
              <a:rPr b="0" i="1" lang="en-US" sz="1200" u="none" cap="none" strike="noStrike">
                <a:solidFill>
                  <a:schemeClr val="dk1"/>
                </a:solidFill>
                <a:latin typeface="Calibri"/>
                <a:ea typeface="Calibri"/>
                <a:cs typeface="Calibri"/>
                <a:sym typeface="Calibri"/>
              </a:rPr>
              <a:t>(Fig. 1) </a:t>
            </a:r>
            <a:r>
              <a:rPr b="0" i="0" lang="en-US" sz="1200" u="none" cap="none" strike="noStrike">
                <a:solidFill>
                  <a:schemeClr val="dk1"/>
                </a:solidFill>
                <a:latin typeface="Calibri"/>
                <a:ea typeface="Calibri"/>
                <a:cs typeface="Calibri"/>
                <a:sym typeface="Calibri"/>
              </a:rPr>
              <a:t>that attach to its core module (~$260 cost of parts). My group has created a detachable 3-degree-of-freedom manipulator arm</a:t>
            </a:r>
            <a:r>
              <a:rPr b="0" i="1"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that allows Pheeno to grasp, rotate, and lift objects individually or cooperatively </a:t>
            </a:r>
            <a:r>
              <a:rPr b="0" i="1" lang="en-US" sz="1200" u="none" cap="none" strike="noStrike">
                <a:solidFill>
                  <a:schemeClr val="dk1"/>
                </a:solidFill>
                <a:latin typeface="Calibri"/>
                <a:ea typeface="Calibri"/>
                <a:cs typeface="Calibri"/>
                <a:sym typeface="Calibri"/>
              </a:rPr>
              <a:t>(Fig. 2 and Fig. 3)</a:t>
            </a:r>
            <a:r>
              <a:rPr b="0" i="0" lang="en-US" sz="1200" u="none" cap="none" strike="noStrike">
                <a:solidFill>
                  <a:schemeClr val="dk1"/>
                </a:solidFill>
                <a:latin typeface="Calibri"/>
                <a:ea typeface="Calibri"/>
                <a:cs typeface="Calibri"/>
                <a:sym typeface="Calibri"/>
              </a:rPr>
              <a:t>. These capabilities are unique for a robot of its small size and low cost. Pheeno is compatible with the Robot Operating System (ROS), an open-source software framework for robotics development.  My group is creating ROS software packages for running both 3D simulations and physical experiments with multiple Pheeno robots.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5" name="Shape 11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Shape 13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Although Pheeno is a differential-drive platform, a model was implemented that allows for the mimicking of four-wheeled vehicle motion. </a:t>
            </a:r>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Navigation is carried out using sensor fusion of wheel encoders, camera and infrared data. </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consists of an expandable 12’x20’ grid system, complete with small customizable robotic vehicles called </a:t>
            </a:r>
            <a:r>
              <a:rPr b="0" i="1" lang="en-US" sz="1200" u="none" cap="none" strike="noStrike">
                <a:solidFill>
                  <a:schemeClr val="dk1"/>
                </a:solidFill>
                <a:latin typeface="Calibri"/>
                <a:ea typeface="Calibri"/>
                <a:cs typeface="Calibri"/>
                <a:sym typeface="Calibri"/>
              </a:rPr>
              <a:t>Pheeno</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During experiments, robots will switch between standard mode and rogue mode where individual robots will violate traffic rules. The rate of switching to rogue mode and the duration of rogue mode will each be parameters that can be varied.</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800000"/>
              </a:buClr>
              <a:buSzPts val="1200"/>
              <a:buFont typeface="Arial"/>
              <a:buNone/>
            </a:pPr>
            <a:r>
              <a:rPr b="0" i="0" lang="en-US" sz="1200" u="none" cap="none" strike="noStrike">
                <a:solidFill>
                  <a:srgbClr val="800000"/>
                </a:solidFill>
                <a:latin typeface="Arial"/>
                <a:ea typeface="Arial"/>
                <a:cs typeface="Arial"/>
                <a:sym typeface="Arial"/>
              </a:rPr>
              <a:t>Gamepad</a:t>
            </a:r>
            <a:r>
              <a:rPr b="0" i="0" lang="en-US" sz="1200" u="none" cap="none" strike="noStrike">
                <a:solidFill>
                  <a:schemeClr val="dk1"/>
                </a:solidFill>
                <a:latin typeface="Arial"/>
                <a:ea typeface="Arial"/>
                <a:cs typeface="Arial"/>
                <a:sym typeface="Arial"/>
              </a:rPr>
              <a:t>: enables wireless control of “manually-driven” vehicles</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3" name="Shape 13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Shape 16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We plan to conduct experiments with multiple human participants in which vehicles are identified (or not) as driverless, in order to examine the effects of driver expectations on driving behavior.  In additional studies, we plan to examine driver frustration associated with driverless cars and its connection to poor driving behavior.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Groups of autonomous robots will share the testbed roads with robots that are individually controlled by human operators, who will view the environment through the robot’s onboard camera from a first-person-view terminal with a steering wheel and pedal controls. Both remote-controlled and autonomous units feature the same hardware, and different numbers of both types of units will be used in experiments.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1" name="Shape 16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0" name="Shape 3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Shape 35"/>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Shape 42"/>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Shape 5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jpg"/><Relationship Id="rId7"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jpg"/><Relationship Id="rId7"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10" Type="http://schemas.openxmlformats.org/officeDocument/2006/relationships/hyperlink" Target="http://wiki.ros.org/pheeno_ros" TargetMode="External"/><Relationship Id="rId9" Type="http://schemas.openxmlformats.org/officeDocument/2006/relationships/hyperlink" Target="https://acslaboratory.github.io/" TargetMode="Externa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2.jp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jp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jp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jp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descr="ASU Engineering Logo.png" id="89" name="Shape 89"/>
          <p:cNvPicPr preferRelativeResize="0"/>
          <p:nvPr/>
        </p:nvPicPr>
        <p:blipFill rotWithShape="1">
          <a:blip r:embed="rId3">
            <a:alphaModFix/>
          </a:blip>
          <a:srcRect b="0" l="0" r="0" t="0"/>
          <a:stretch/>
        </p:blipFill>
        <p:spPr>
          <a:xfrm>
            <a:off x="206536" y="5777046"/>
            <a:ext cx="3648287" cy="860708"/>
          </a:xfrm>
          <a:prstGeom prst="rect">
            <a:avLst/>
          </a:prstGeom>
          <a:noFill/>
          <a:ln>
            <a:noFill/>
          </a:ln>
        </p:spPr>
      </p:pic>
      <p:pic>
        <p:nvPicPr>
          <p:cNvPr id="90" name="Shape 90"/>
          <p:cNvPicPr preferRelativeResize="0"/>
          <p:nvPr/>
        </p:nvPicPr>
        <p:blipFill rotWithShape="1">
          <a:blip r:embed="rId4">
            <a:alphaModFix/>
          </a:blip>
          <a:srcRect b="0" l="0" r="0" t="0"/>
          <a:stretch/>
        </p:blipFill>
        <p:spPr>
          <a:xfrm>
            <a:off x="4347878" y="5647519"/>
            <a:ext cx="895884" cy="1067284"/>
          </a:xfrm>
          <a:prstGeom prst="rect">
            <a:avLst/>
          </a:prstGeom>
          <a:noFill/>
          <a:ln>
            <a:noFill/>
          </a:ln>
        </p:spPr>
      </p:pic>
      <p:pic>
        <p:nvPicPr>
          <p:cNvPr descr="logo-GSI.png" id="91" name="Shape 91"/>
          <p:cNvPicPr preferRelativeResize="0"/>
          <p:nvPr/>
        </p:nvPicPr>
        <p:blipFill rotWithShape="1">
          <a:blip r:embed="rId5">
            <a:alphaModFix/>
          </a:blip>
          <a:srcRect b="0" l="0" r="0" t="0"/>
          <a:stretch/>
        </p:blipFill>
        <p:spPr>
          <a:xfrm>
            <a:off x="5429709" y="5747164"/>
            <a:ext cx="3568055" cy="509722"/>
          </a:xfrm>
          <a:prstGeom prst="rect">
            <a:avLst/>
          </a:prstGeom>
          <a:solidFill>
            <a:schemeClr val="dk1"/>
          </a:solidFill>
          <a:ln>
            <a:noFill/>
          </a:ln>
        </p:spPr>
      </p:pic>
      <p:sp>
        <p:nvSpPr>
          <p:cNvPr id="92" name="Shape 92"/>
          <p:cNvSpPr/>
          <p:nvPr/>
        </p:nvSpPr>
        <p:spPr>
          <a:xfrm>
            <a:off x="5210303" y="6255253"/>
            <a:ext cx="3996635" cy="5116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500" u="none" cap="none" strike="noStrike">
                <a:solidFill>
                  <a:schemeClr val="dk1"/>
                </a:solidFill>
                <a:latin typeface="Arial"/>
                <a:ea typeface="Arial"/>
                <a:cs typeface="Arial"/>
                <a:sym typeface="Arial"/>
              </a:rPr>
              <a:t>Center for Human, Artificial Intelligence, and Robot Teaming (CHART)</a:t>
            </a:r>
            <a:endParaRPr/>
          </a:p>
        </p:txBody>
      </p:sp>
      <p:sp>
        <p:nvSpPr>
          <p:cNvPr id="93" name="Shape 93"/>
          <p:cNvSpPr/>
          <p:nvPr/>
        </p:nvSpPr>
        <p:spPr>
          <a:xfrm>
            <a:off x="146770" y="1787407"/>
            <a:ext cx="8836053" cy="187743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200" u="none" cap="none" strike="noStrike">
                <a:solidFill>
                  <a:schemeClr val="dk1"/>
                </a:solidFill>
                <a:latin typeface="Arial"/>
                <a:ea typeface="Arial"/>
                <a:cs typeface="Arial"/>
                <a:sym typeface="Arial"/>
              </a:rPr>
              <a:t>Spring Berman</a:t>
            </a:r>
            <a:r>
              <a:rPr b="1" baseline="30000" i="0" lang="en-US" sz="2200" u="none" cap="none" strike="noStrike">
                <a:solidFill>
                  <a:schemeClr val="dk1"/>
                </a:solidFill>
                <a:latin typeface="Arial"/>
                <a:ea typeface="Arial"/>
                <a:cs typeface="Arial"/>
                <a:sym typeface="Arial"/>
              </a:rPr>
              <a:t>2</a:t>
            </a:r>
            <a:r>
              <a:rPr b="1" i="0" lang="en-US" sz="2200" u="none" cap="none" strike="noStrike">
                <a:solidFill>
                  <a:schemeClr val="dk1"/>
                </a:solidFill>
                <a:latin typeface="Arial"/>
                <a:ea typeface="Arial"/>
                <a:cs typeface="Arial"/>
                <a:sym typeface="Arial"/>
              </a:rPr>
              <a:t>, Nancy Cooke</a:t>
            </a:r>
            <a:r>
              <a:rPr b="1" baseline="30000" i="0" lang="en-US" sz="2200" u="none" cap="none" strike="noStrike">
                <a:solidFill>
                  <a:schemeClr val="dk1"/>
                </a:solidFill>
                <a:latin typeface="Arial"/>
                <a:ea typeface="Arial"/>
                <a:cs typeface="Arial"/>
                <a:sym typeface="Arial"/>
              </a:rPr>
              <a:t>1</a:t>
            </a:r>
            <a:r>
              <a:rPr b="1" i="0" lang="en-US" sz="2200" u="none" cap="none" strike="noStrike">
                <a:solidFill>
                  <a:schemeClr val="dk1"/>
                </a:solidFill>
                <a:latin typeface="Arial"/>
                <a:ea typeface="Arial"/>
                <a:cs typeface="Arial"/>
                <a:sym typeface="Arial"/>
              </a:rPr>
              <a:t>, Mustafa Demir</a:t>
            </a:r>
            <a:r>
              <a:rPr b="1" baseline="30000" i="0" lang="en-US" sz="2200" u="none" cap="none" strike="noStrike">
                <a:solidFill>
                  <a:schemeClr val="dk1"/>
                </a:solidFill>
                <a:latin typeface="Arial"/>
                <a:ea typeface="Arial"/>
                <a:cs typeface="Arial"/>
                <a:sym typeface="Arial"/>
              </a:rPr>
              <a:t>1</a:t>
            </a:r>
            <a:r>
              <a:rPr b="1" i="0" lang="en-US" sz="2200" u="none" cap="none" strike="noStrike">
                <a:solidFill>
                  <a:schemeClr val="dk1"/>
                </a:solidFill>
                <a:latin typeface="Arial"/>
                <a:ea typeface="Arial"/>
                <a:cs typeface="Arial"/>
                <a:sym typeface="Arial"/>
              </a:rPr>
              <a:t>, </a:t>
            </a:r>
            <a:endParaRPr b="1" i="0" sz="2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200" u="none" cap="none" strike="noStrike">
                <a:solidFill>
                  <a:schemeClr val="dk1"/>
                </a:solidFill>
                <a:latin typeface="Arial"/>
                <a:ea typeface="Arial"/>
                <a:cs typeface="Arial"/>
                <a:sym typeface="Arial"/>
              </a:rPr>
              <a:t>Ruben Gameros</a:t>
            </a:r>
            <a:r>
              <a:rPr b="1" baseline="30000" i="0" lang="en-US" sz="2200" u="none" cap="none" strike="noStrike">
                <a:solidFill>
                  <a:schemeClr val="dk1"/>
                </a:solidFill>
                <a:latin typeface="Arial"/>
                <a:ea typeface="Arial"/>
                <a:cs typeface="Arial"/>
                <a:sym typeface="Arial"/>
              </a:rPr>
              <a:t>2</a:t>
            </a:r>
            <a:r>
              <a:rPr b="1" i="0" lang="en-US" sz="2200" u="none" cap="none" strike="noStrike">
                <a:solidFill>
                  <a:schemeClr val="dk1"/>
                </a:solidFill>
                <a:latin typeface="Arial"/>
                <a:ea typeface="Arial"/>
                <a:cs typeface="Arial"/>
                <a:sym typeface="Arial"/>
              </a:rPr>
              <a:t>, Sterling Martin</a:t>
            </a:r>
            <a:r>
              <a:rPr b="1" baseline="30000" i="0" lang="en-US" sz="2200" u="none" cap="none" strike="noStrike">
                <a:solidFill>
                  <a:schemeClr val="dk1"/>
                </a:solidFill>
                <a:latin typeface="Arial"/>
                <a:ea typeface="Arial"/>
                <a:cs typeface="Arial"/>
                <a:sym typeface="Arial"/>
              </a:rPr>
              <a:t>1</a:t>
            </a:r>
            <a:r>
              <a:rPr b="1" i="0" lang="en-US" sz="2200" u="none" cap="none" strike="noStrike">
                <a:solidFill>
                  <a:schemeClr val="dk1"/>
                </a:solidFill>
                <a:latin typeface="Arial"/>
                <a:ea typeface="Arial"/>
                <a:cs typeface="Arial"/>
                <a:sym typeface="Arial"/>
              </a:rPr>
              <a:t>, Taylor Reagan</a:t>
            </a:r>
            <a:r>
              <a:rPr b="1" baseline="30000" i="0" lang="en-US" sz="2200" u="none" cap="none" strike="noStrike">
                <a:solidFill>
                  <a:schemeClr val="dk1"/>
                </a:solidFill>
                <a:latin typeface="Arial"/>
                <a:ea typeface="Arial"/>
                <a:cs typeface="Arial"/>
                <a:sym typeface="Arial"/>
              </a:rPr>
              <a:t>1</a:t>
            </a:r>
            <a:r>
              <a:rPr b="1" i="0" lang="en-US" sz="2200" u="none" cap="none" strike="noStrike">
                <a:solidFill>
                  <a:schemeClr val="dk1"/>
                </a:solidFill>
                <a:latin typeface="Arial"/>
                <a:ea typeface="Arial"/>
                <a:cs typeface="Arial"/>
                <a:sym typeface="Arial"/>
              </a:rPr>
              <a:t>,</a:t>
            </a:r>
            <a:r>
              <a:rPr b="1" baseline="30000" i="0" lang="en-US" sz="2200" u="none" cap="none" strike="noStrike">
                <a:solidFill>
                  <a:schemeClr val="dk1"/>
                </a:solidFill>
                <a:latin typeface="Arial"/>
                <a:ea typeface="Arial"/>
                <a:cs typeface="Arial"/>
                <a:sym typeface="Arial"/>
              </a:rPr>
              <a:t>  </a:t>
            </a:r>
            <a:endParaRPr b="1" baseline="30000" i="0" sz="2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200" u="none" cap="none" strike="noStrike">
                <a:solidFill>
                  <a:schemeClr val="dk1"/>
                </a:solidFill>
                <a:latin typeface="Arial"/>
                <a:ea typeface="Arial"/>
                <a:cs typeface="Arial"/>
                <a:sym typeface="Arial"/>
              </a:rPr>
              <a:t>and</a:t>
            </a:r>
            <a:r>
              <a:rPr b="1" baseline="30000" i="0" lang="en-US" sz="2200" u="none" cap="none" strike="noStrike">
                <a:solidFill>
                  <a:schemeClr val="dk1"/>
                </a:solidFill>
                <a:latin typeface="Arial"/>
                <a:ea typeface="Arial"/>
                <a:cs typeface="Arial"/>
                <a:sym typeface="Arial"/>
              </a:rPr>
              <a:t> </a:t>
            </a:r>
            <a:r>
              <a:rPr b="1" i="0" lang="en-US" sz="2200" u="none" cap="none" strike="noStrike">
                <a:solidFill>
                  <a:schemeClr val="dk1"/>
                </a:solidFill>
                <a:latin typeface="Arial"/>
                <a:ea typeface="Arial"/>
                <a:cs typeface="Arial"/>
                <a:sym typeface="Arial"/>
              </a:rPr>
              <a:t>Rakshith Subramanyam</a:t>
            </a:r>
            <a:r>
              <a:rPr b="1" baseline="30000" i="0" lang="en-US" sz="2200" u="none" cap="none" strike="noStrike">
                <a:solidFill>
                  <a:schemeClr val="dk1"/>
                </a:solidFill>
                <a:latin typeface="Arial"/>
                <a:ea typeface="Arial"/>
                <a:cs typeface="Arial"/>
                <a:sym typeface="Arial"/>
              </a:rPr>
              <a:t>2</a:t>
            </a:r>
            <a:endParaRPr/>
          </a:p>
          <a:p>
            <a:pPr indent="0" lvl="0" marL="0" marR="0" rtl="0" algn="ctr">
              <a:spcBef>
                <a:spcPts val="0"/>
              </a:spcBef>
              <a:spcAft>
                <a:spcPts val="0"/>
              </a:spcAft>
              <a:buNone/>
            </a:pPr>
            <a:r>
              <a:rPr b="0" i="0" lang="en-US" sz="5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None/>
            </a:pPr>
            <a:r>
              <a:rPr b="0" i="0" lang="en-US" sz="5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2000" u="none" cap="none" strike="noStrike">
                <a:solidFill>
                  <a:srgbClr val="800000"/>
                </a:solidFill>
                <a:latin typeface="Arial"/>
                <a:ea typeface="Arial"/>
                <a:cs typeface="Arial"/>
                <a:sym typeface="Arial"/>
              </a:rPr>
              <a:t>Human Systems Engineering,      School for Engineering of Matter,                The Polytechnic School</a:t>
            </a:r>
            <a:r>
              <a:rPr b="1" baseline="30000" i="0" lang="en-US" sz="2000" u="none" cap="none" strike="noStrike">
                <a:solidFill>
                  <a:srgbClr val="800000"/>
                </a:solidFill>
                <a:latin typeface="Arial"/>
                <a:ea typeface="Arial"/>
                <a:cs typeface="Arial"/>
                <a:sym typeface="Arial"/>
              </a:rPr>
              <a:t>1</a:t>
            </a:r>
            <a:r>
              <a:rPr b="0" i="0" lang="en-US" sz="2000" u="none" cap="none" strike="noStrike">
                <a:solidFill>
                  <a:srgbClr val="800000"/>
                </a:solidFill>
                <a:latin typeface="Arial"/>
                <a:ea typeface="Arial"/>
                <a:cs typeface="Arial"/>
                <a:sym typeface="Arial"/>
              </a:rPr>
              <a:t>              Transport &amp; Energy (SEMTE)</a:t>
            </a:r>
            <a:r>
              <a:rPr b="1" baseline="30000" i="0" lang="en-US" sz="2000" u="none" cap="none" strike="noStrike">
                <a:solidFill>
                  <a:srgbClr val="800000"/>
                </a:solidFill>
                <a:latin typeface="Arial"/>
                <a:ea typeface="Arial"/>
                <a:cs typeface="Arial"/>
                <a:sym typeface="Arial"/>
              </a:rPr>
              <a:t>2</a:t>
            </a:r>
            <a:endParaRPr b="1" i="0" sz="2000" u="none" cap="none" strike="noStrike">
              <a:solidFill>
                <a:srgbClr val="800000"/>
              </a:solidFill>
              <a:latin typeface="Arial"/>
              <a:ea typeface="Arial"/>
              <a:cs typeface="Arial"/>
              <a:sym typeface="Arial"/>
            </a:endParaRPr>
          </a:p>
        </p:txBody>
      </p:sp>
      <p:sp>
        <p:nvSpPr>
          <p:cNvPr id="94" name="Shape 94"/>
          <p:cNvSpPr/>
          <p:nvPr/>
        </p:nvSpPr>
        <p:spPr>
          <a:xfrm>
            <a:off x="0" y="0"/>
            <a:ext cx="9144000" cy="1613648"/>
          </a:xfrm>
          <a:prstGeom prst="rect">
            <a:avLst/>
          </a:prstGeom>
          <a:gradFill>
            <a:gsLst>
              <a:gs pos="0">
                <a:srgbClr val="8C1D40">
                  <a:alpha val="49803"/>
                </a:srgbClr>
              </a:gs>
              <a:gs pos="100000">
                <a:srgbClr val="FFC627">
                  <a:alpha val="4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Shape 95"/>
          <p:cNvSpPr/>
          <p:nvPr/>
        </p:nvSpPr>
        <p:spPr>
          <a:xfrm>
            <a:off x="161711" y="281953"/>
            <a:ext cx="8854397" cy="116955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500" u="none" cap="none" strike="noStrike">
                <a:solidFill>
                  <a:schemeClr val="dk1"/>
                </a:solidFill>
                <a:latin typeface="Arial"/>
                <a:ea typeface="Arial"/>
                <a:cs typeface="Arial"/>
                <a:sym typeface="Arial"/>
              </a:rPr>
              <a:t>CHARTOPOLIS: A testbed for driver interaction with driverless cars</a:t>
            </a:r>
            <a:endParaRPr/>
          </a:p>
        </p:txBody>
      </p:sp>
      <p:pic>
        <p:nvPicPr>
          <p:cNvPr id="96" name="Shape 96"/>
          <p:cNvPicPr preferRelativeResize="0"/>
          <p:nvPr/>
        </p:nvPicPr>
        <p:blipFill rotWithShape="1">
          <a:blip r:embed="rId6">
            <a:alphaModFix/>
          </a:blip>
          <a:srcRect b="0" l="0" r="0" t="0"/>
          <a:stretch/>
        </p:blipFill>
        <p:spPr>
          <a:xfrm>
            <a:off x="5094942" y="3851039"/>
            <a:ext cx="2420472" cy="1579603"/>
          </a:xfrm>
          <a:prstGeom prst="rect">
            <a:avLst/>
          </a:prstGeom>
          <a:noFill/>
          <a:ln>
            <a:noFill/>
          </a:ln>
        </p:spPr>
      </p:pic>
      <p:pic>
        <p:nvPicPr>
          <p:cNvPr descr="Screen Shot 2018-01-22 at 1.52.39 AM.png" id="97" name="Shape 97"/>
          <p:cNvPicPr preferRelativeResize="0"/>
          <p:nvPr/>
        </p:nvPicPr>
        <p:blipFill rotWithShape="1">
          <a:blip r:embed="rId7">
            <a:alphaModFix/>
          </a:blip>
          <a:srcRect b="0" l="0" r="0" t="0"/>
          <a:stretch/>
        </p:blipFill>
        <p:spPr>
          <a:xfrm>
            <a:off x="1451642" y="3851038"/>
            <a:ext cx="2609037" cy="15796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ASU Engineering Logo.png" id="103" name="Shape 103"/>
          <p:cNvPicPr preferRelativeResize="0"/>
          <p:nvPr/>
        </p:nvPicPr>
        <p:blipFill rotWithShape="1">
          <a:blip r:embed="rId3">
            <a:alphaModFix/>
          </a:blip>
          <a:srcRect b="0" l="0" r="0" t="0"/>
          <a:stretch/>
        </p:blipFill>
        <p:spPr>
          <a:xfrm>
            <a:off x="211340" y="6112725"/>
            <a:ext cx="2641119" cy="623097"/>
          </a:xfrm>
          <a:prstGeom prst="rect">
            <a:avLst/>
          </a:prstGeom>
          <a:noFill/>
          <a:ln>
            <a:noFill/>
          </a:ln>
        </p:spPr>
      </p:pic>
      <p:pic>
        <p:nvPicPr>
          <p:cNvPr id="104" name="Shape 104"/>
          <p:cNvPicPr preferRelativeResize="0"/>
          <p:nvPr/>
        </p:nvPicPr>
        <p:blipFill rotWithShape="1">
          <a:blip r:embed="rId4">
            <a:alphaModFix/>
          </a:blip>
          <a:srcRect b="0" l="0" r="0" t="0"/>
          <a:stretch/>
        </p:blipFill>
        <p:spPr>
          <a:xfrm>
            <a:off x="5908667" y="6024092"/>
            <a:ext cx="587688" cy="700124"/>
          </a:xfrm>
          <a:prstGeom prst="rect">
            <a:avLst/>
          </a:prstGeom>
          <a:noFill/>
          <a:ln>
            <a:noFill/>
          </a:ln>
        </p:spPr>
      </p:pic>
      <p:pic>
        <p:nvPicPr>
          <p:cNvPr descr="logo-GSI.png" id="105" name="Shape 105"/>
          <p:cNvPicPr preferRelativeResize="0"/>
          <p:nvPr/>
        </p:nvPicPr>
        <p:blipFill rotWithShape="1">
          <a:blip r:embed="rId5">
            <a:alphaModFix/>
          </a:blip>
          <a:srcRect b="0" l="0" r="0" t="0"/>
          <a:stretch/>
        </p:blipFill>
        <p:spPr>
          <a:xfrm>
            <a:off x="6608198" y="6051260"/>
            <a:ext cx="2389566" cy="341367"/>
          </a:xfrm>
          <a:prstGeom prst="rect">
            <a:avLst/>
          </a:prstGeom>
          <a:solidFill>
            <a:schemeClr val="dk1"/>
          </a:solidFill>
          <a:ln>
            <a:noFill/>
          </a:ln>
        </p:spPr>
      </p:pic>
      <p:sp>
        <p:nvSpPr>
          <p:cNvPr id="106" name="Shape 106"/>
          <p:cNvSpPr/>
          <p:nvPr/>
        </p:nvSpPr>
        <p:spPr>
          <a:xfrm>
            <a:off x="6496354" y="6377509"/>
            <a:ext cx="2647646" cy="3718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000" u="none" cap="none" strike="noStrike">
                <a:solidFill>
                  <a:schemeClr val="dk1"/>
                </a:solidFill>
                <a:latin typeface="Arial"/>
                <a:ea typeface="Arial"/>
                <a:cs typeface="Arial"/>
                <a:sym typeface="Arial"/>
              </a:rPr>
              <a:t>Center for Human, Artificial Intelligence, and Robot Teaming (CHART)</a:t>
            </a:r>
            <a:endParaRPr/>
          </a:p>
        </p:txBody>
      </p:sp>
      <p:sp>
        <p:nvSpPr>
          <p:cNvPr id="107" name="Shape 107"/>
          <p:cNvSpPr/>
          <p:nvPr/>
        </p:nvSpPr>
        <p:spPr>
          <a:xfrm>
            <a:off x="3026278" y="6017300"/>
            <a:ext cx="2773720"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500" u="none" cap="none" strike="noStrike">
                <a:solidFill>
                  <a:srgbClr val="800000"/>
                </a:solidFill>
                <a:latin typeface="Arial"/>
                <a:ea typeface="Arial"/>
                <a:cs typeface="Arial"/>
                <a:sym typeface="Arial"/>
              </a:rPr>
              <a:t>CHARTOPOLIS: A testbed for driver interaction with driverless cars</a:t>
            </a:r>
            <a:endParaRPr/>
          </a:p>
        </p:txBody>
      </p:sp>
      <p:sp>
        <p:nvSpPr>
          <p:cNvPr id="108" name="Shape 108"/>
          <p:cNvSpPr/>
          <p:nvPr/>
        </p:nvSpPr>
        <p:spPr>
          <a:xfrm>
            <a:off x="161711" y="211398"/>
            <a:ext cx="8854397" cy="63094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500" u="none" cap="none" strike="noStrike">
                <a:solidFill>
                  <a:schemeClr val="dk1"/>
                </a:solidFill>
                <a:latin typeface="Arial"/>
                <a:ea typeface="Arial"/>
                <a:cs typeface="Arial"/>
                <a:sym typeface="Arial"/>
              </a:rPr>
              <a:t>Objectives of Testbed Development</a:t>
            </a:r>
            <a:endParaRPr b="1" i="0" sz="3500" u="none" cap="none" strike="noStrike">
              <a:solidFill>
                <a:schemeClr val="dk1"/>
              </a:solidFill>
              <a:latin typeface="Arial"/>
              <a:ea typeface="Arial"/>
              <a:cs typeface="Arial"/>
              <a:sym typeface="Arial"/>
            </a:endParaRPr>
          </a:p>
        </p:txBody>
      </p:sp>
      <p:pic>
        <p:nvPicPr>
          <p:cNvPr descr="Multi_Intersection_Render.JPG" id="109" name="Shape 109"/>
          <p:cNvPicPr preferRelativeResize="0"/>
          <p:nvPr/>
        </p:nvPicPr>
        <p:blipFill rotWithShape="1">
          <a:blip r:embed="rId6">
            <a:alphaModFix/>
          </a:blip>
          <a:srcRect b="0" l="27812" r="17158" t="0"/>
          <a:stretch/>
        </p:blipFill>
        <p:spPr>
          <a:xfrm>
            <a:off x="5908667" y="1073289"/>
            <a:ext cx="2947986" cy="2713661"/>
          </a:xfrm>
          <a:prstGeom prst="rect">
            <a:avLst/>
          </a:prstGeom>
          <a:noFill/>
          <a:ln>
            <a:noFill/>
          </a:ln>
        </p:spPr>
      </p:pic>
      <p:sp>
        <p:nvSpPr>
          <p:cNvPr id="110" name="Shape 110"/>
          <p:cNvSpPr/>
          <p:nvPr/>
        </p:nvSpPr>
        <p:spPr>
          <a:xfrm>
            <a:off x="77045" y="1016845"/>
            <a:ext cx="5831621" cy="4688463"/>
          </a:xfrm>
          <a:prstGeom prst="rect">
            <a:avLst/>
          </a:prstGeom>
          <a:noFill/>
          <a:ln>
            <a:noFill/>
          </a:ln>
        </p:spPr>
        <p:txBody>
          <a:bodyPr anchorCtr="0" anchor="t" bIns="45700" lIns="91425" spcFirstLastPara="1" rIns="91425" wrap="square" tIns="45700">
            <a:noAutofit/>
          </a:bodyPr>
          <a:lstStyle/>
          <a:p>
            <a:pPr indent="-285750" lvl="0" marL="469900" marR="0" rtl="0" algn="l">
              <a:spcBef>
                <a:spcPts val="0"/>
              </a:spcBef>
              <a:spcAft>
                <a:spcPts val="0"/>
              </a:spcAft>
              <a:buClr>
                <a:schemeClr val="dk1"/>
              </a:buClr>
              <a:buSzPts val="700"/>
              <a:buFont typeface="Noto Sans Symbols"/>
              <a:buChar char="◆"/>
            </a:pPr>
            <a:r>
              <a:rPr b="0" i="0" lang="en-US" sz="2100" u="none" cap="none" strike="noStrike">
                <a:solidFill>
                  <a:schemeClr val="dk1"/>
                </a:solidFill>
                <a:latin typeface="Arial"/>
                <a:ea typeface="Arial"/>
                <a:cs typeface="Arial"/>
                <a:sym typeface="Arial"/>
              </a:rPr>
              <a:t>Simulate </a:t>
            </a:r>
            <a:r>
              <a:rPr b="1" i="0" lang="en-US" sz="2100" u="none" cap="none" strike="noStrike">
                <a:solidFill>
                  <a:srgbClr val="800000"/>
                </a:solidFill>
                <a:latin typeface="Arial"/>
                <a:ea typeface="Arial"/>
                <a:cs typeface="Arial"/>
                <a:sym typeface="Arial"/>
              </a:rPr>
              <a:t>conditions and challenges </a:t>
            </a:r>
            <a:r>
              <a:rPr b="0" i="0" lang="en-US" sz="2100" u="none" cap="none" strike="noStrike">
                <a:solidFill>
                  <a:schemeClr val="dk1"/>
                </a:solidFill>
                <a:latin typeface="Arial"/>
                <a:ea typeface="Arial"/>
                <a:cs typeface="Arial"/>
                <a:sym typeface="Arial"/>
              </a:rPr>
              <a:t>similar</a:t>
            </a:r>
            <a:r>
              <a:rPr b="1" i="0"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to those experienced by </a:t>
            </a:r>
            <a:r>
              <a:rPr b="1" i="0" lang="en-US" sz="2100" u="none" cap="none" strike="noStrike">
                <a:solidFill>
                  <a:srgbClr val="800000"/>
                </a:solidFill>
                <a:latin typeface="Arial"/>
                <a:ea typeface="Arial"/>
                <a:cs typeface="Arial"/>
                <a:sym typeface="Arial"/>
              </a:rPr>
              <a:t>full-size autonomous vehicles (AVs)</a:t>
            </a:r>
            <a:endParaRPr/>
          </a:p>
          <a:p>
            <a:pPr indent="-285750" lvl="0" marL="469900" marR="0" rtl="0" algn="l">
              <a:spcBef>
                <a:spcPts val="1400"/>
              </a:spcBef>
              <a:spcAft>
                <a:spcPts val="0"/>
              </a:spcAft>
              <a:buClr>
                <a:schemeClr val="dk1"/>
              </a:buClr>
              <a:buSzPts val="700"/>
              <a:buFont typeface="Noto Sans Symbols"/>
              <a:buChar char="◆"/>
            </a:pPr>
            <a:r>
              <a:rPr b="0" i="0" lang="en-US" sz="2100" u="none" cap="none" strike="noStrike">
                <a:solidFill>
                  <a:schemeClr val="dk1"/>
                </a:solidFill>
                <a:latin typeface="Arial"/>
                <a:ea typeface="Arial"/>
                <a:cs typeface="Arial"/>
                <a:sym typeface="Arial"/>
              </a:rPr>
              <a:t>Study risks of </a:t>
            </a:r>
            <a:r>
              <a:rPr b="1" i="0" lang="en-US" sz="2100" u="none" cap="none" strike="noStrike">
                <a:solidFill>
                  <a:srgbClr val="800000"/>
                </a:solidFill>
                <a:latin typeface="Arial"/>
                <a:ea typeface="Arial"/>
                <a:cs typeface="Arial"/>
                <a:sym typeface="Arial"/>
              </a:rPr>
              <a:t>driver-AV interactions </a:t>
            </a:r>
            <a:r>
              <a:rPr b="0" i="0" lang="en-US" sz="2100" u="none" cap="none" strike="noStrike">
                <a:solidFill>
                  <a:schemeClr val="dk1"/>
                </a:solidFill>
                <a:latin typeface="Arial"/>
                <a:ea typeface="Arial"/>
                <a:cs typeface="Arial"/>
                <a:sym typeface="Arial"/>
              </a:rPr>
              <a:t>and ways to mitigate these risks</a:t>
            </a:r>
            <a:endParaRPr b="1" i="0" sz="2100" u="none" cap="none" strike="noStrike">
              <a:solidFill>
                <a:srgbClr val="800000"/>
              </a:solidFill>
              <a:latin typeface="Arial"/>
              <a:ea typeface="Arial"/>
              <a:cs typeface="Arial"/>
              <a:sym typeface="Arial"/>
            </a:endParaRPr>
          </a:p>
          <a:p>
            <a:pPr indent="-285750" lvl="0" marL="469900" marR="0" rtl="0" algn="l">
              <a:spcBef>
                <a:spcPts val="1400"/>
              </a:spcBef>
              <a:spcAft>
                <a:spcPts val="0"/>
              </a:spcAft>
              <a:buClr>
                <a:schemeClr val="dk1"/>
              </a:buClr>
              <a:buSzPts val="700"/>
              <a:buFont typeface="Noto Sans Symbols"/>
              <a:buChar char="◆"/>
            </a:pPr>
            <a:r>
              <a:rPr b="0" i="0" lang="en-US" sz="2100" u="none" cap="none" strike="noStrike">
                <a:solidFill>
                  <a:schemeClr val="dk1"/>
                </a:solidFill>
                <a:latin typeface="Arial"/>
                <a:ea typeface="Arial"/>
                <a:cs typeface="Arial"/>
                <a:sym typeface="Arial"/>
              </a:rPr>
              <a:t>Study </a:t>
            </a:r>
            <a:r>
              <a:rPr b="1" i="0" lang="en-US" sz="2100" u="none" cap="none" strike="noStrike">
                <a:solidFill>
                  <a:srgbClr val="800000"/>
                </a:solidFill>
                <a:latin typeface="Arial"/>
                <a:ea typeface="Arial"/>
                <a:cs typeface="Arial"/>
                <a:sym typeface="Arial"/>
              </a:rPr>
              <a:t>psychological effects</a:t>
            </a:r>
            <a:r>
              <a:rPr b="0" i="0" lang="en-US" sz="2100" u="none" cap="none" strike="noStrike">
                <a:solidFill>
                  <a:schemeClr val="dk1"/>
                </a:solidFill>
                <a:latin typeface="Arial"/>
                <a:ea typeface="Arial"/>
                <a:cs typeface="Arial"/>
                <a:sym typeface="Arial"/>
              </a:rPr>
              <a:t> of AVs on human drivers</a:t>
            </a:r>
            <a:endParaRPr/>
          </a:p>
          <a:p>
            <a:pPr indent="-285750" lvl="0" marL="469900" marR="0" rtl="0" algn="l">
              <a:spcBef>
                <a:spcPts val="1400"/>
              </a:spcBef>
              <a:spcAft>
                <a:spcPts val="0"/>
              </a:spcAft>
              <a:buClr>
                <a:schemeClr val="dk1"/>
              </a:buClr>
              <a:buSzPts val="700"/>
              <a:buFont typeface="Noto Sans Symbols"/>
              <a:buChar char="◆"/>
            </a:pPr>
            <a:r>
              <a:rPr b="0" i="0" lang="en-US" sz="2100" u="none" cap="none" strike="noStrike">
                <a:solidFill>
                  <a:schemeClr val="dk1"/>
                </a:solidFill>
                <a:latin typeface="Arial"/>
                <a:ea typeface="Arial"/>
                <a:cs typeface="Arial"/>
                <a:sym typeface="Arial"/>
              </a:rPr>
              <a:t>Study effects of increasingly </a:t>
            </a:r>
            <a:r>
              <a:rPr b="1" i="0" lang="en-US" sz="2100" u="none" cap="none" strike="noStrike">
                <a:solidFill>
                  <a:srgbClr val="800000"/>
                </a:solidFill>
                <a:latin typeface="Arial"/>
                <a:ea typeface="Arial"/>
                <a:cs typeface="Arial"/>
                <a:sym typeface="Arial"/>
              </a:rPr>
              <a:t>intelligent infrastructure</a:t>
            </a:r>
            <a:r>
              <a:rPr b="0" i="0" lang="en-US" sz="2100" u="none" cap="none" strike="noStrike">
                <a:solidFill>
                  <a:schemeClr val="dk1"/>
                </a:solidFill>
                <a:latin typeface="Arial"/>
                <a:ea typeface="Arial"/>
                <a:cs typeface="Arial"/>
                <a:sym typeface="Arial"/>
              </a:rPr>
              <a:t> on collision ratios</a:t>
            </a:r>
            <a:endParaRPr/>
          </a:p>
          <a:p>
            <a:pPr indent="-285750" lvl="0" marL="469900" marR="0" rtl="0" algn="l">
              <a:spcBef>
                <a:spcPts val="1400"/>
              </a:spcBef>
              <a:spcAft>
                <a:spcPts val="0"/>
              </a:spcAft>
              <a:buClr>
                <a:schemeClr val="dk1"/>
              </a:buClr>
              <a:buSzPts val="700"/>
              <a:buFont typeface="Noto Sans Symbols"/>
              <a:buChar char="◆"/>
            </a:pPr>
            <a:r>
              <a:rPr b="0" i="0" lang="en-US" sz="2100" u="none" cap="none" strike="noStrike">
                <a:solidFill>
                  <a:schemeClr val="dk1"/>
                </a:solidFill>
                <a:latin typeface="Arial"/>
                <a:ea typeface="Arial"/>
                <a:cs typeface="Arial"/>
                <a:sym typeface="Arial"/>
              </a:rPr>
              <a:t>Investigate capabilities and costs necessary to achieve significant gains in </a:t>
            </a:r>
            <a:r>
              <a:rPr b="1" i="0" lang="en-US" sz="2100" u="none" cap="none" strike="noStrike">
                <a:solidFill>
                  <a:srgbClr val="800000"/>
                </a:solidFill>
                <a:latin typeface="Arial"/>
                <a:ea typeface="Arial"/>
                <a:cs typeface="Arial"/>
                <a:sym typeface="Arial"/>
              </a:rPr>
              <a:t>traffic safety and efficiency</a:t>
            </a:r>
            <a:endParaRPr b="1" i="0" sz="2100" u="none" cap="none" strike="noStrike">
              <a:solidFill>
                <a:srgbClr val="800000"/>
              </a:solidFill>
              <a:latin typeface="Arial"/>
              <a:ea typeface="Arial"/>
              <a:cs typeface="Arial"/>
              <a:sym typeface="Arial"/>
            </a:endParaRPr>
          </a:p>
        </p:txBody>
      </p:sp>
      <p:pic>
        <p:nvPicPr>
          <p:cNvPr id="111" name="Shape 111"/>
          <p:cNvPicPr preferRelativeResize="0"/>
          <p:nvPr/>
        </p:nvPicPr>
        <p:blipFill rotWithShape="1">
          <a:blip r:embed="rId7">
            <a:alphaModFix/>
          </a:blip>
          <a:srcRect b="0" l="0" r="0" t="0"/>
          <a:stretch/>
        </p:blipFill>
        <p:spPr>
          <a:xfrm>
            <a:off x="5908667" y="3753556"/>
            <a:ext cx="2967222" cy="18388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descr="ASU Engineering Logo.png" id="117" name="Shape 117"/>
          <p:cNvPicPr preferRelativeResize="0"/>
          <p:nvPr/>
        </p:nvPicPr>
        <p:blipFill rotWithShape="1">
          <a:blip r:embed="rId3">
            <a:alphaModFix/>
          </a:blip>
          <a:srcRect b="0" l="0" r="0" t="0"/>
          <a:stretch/>
        </p:blipFill>
        <p:spPr>
          <a:xfrm>
            <a:off x="211340" y="6112725"/>
            <a:ext cx="2641119" cy="623097"/>
          </a:xfrm>
          <a:prstGeom prst="rect">
            <a:avLst/>
          </a:prstGeom>
          <a:noFill/>
          <a:ln>
            <a:noFill/>
          </a:ln>
        </p:spPr>
      </p:pic>
      <p:pic>
        <p:nvPicPr>
          <p:cNvPr id="118" name="Shape 118"/>
          <p:cNvPicPr preferRelativeResize="0"/>
          <p:nvPr/>
        </p:nvPicPr>
        <p:blipFill rotWithShape="1">
          <a:blip r:embed="rId4">
            <a:alphaModFix/>
          </a:blip>
          <a:srcRect b="0" l="0" r="0" t="0"/>
          <a:stretch/>
        </p:blipFill>
        <p:spPr>
          <a:xfrm>
            <a:off x="5908667" y="6024092"/>
            <a:ext cx="587688" cy="700124"/>
          </a:xfrm>
          <a:prstGeom prst="rect">
            <a:avLst/>
          </a:prstGeom>
          <a:noFill/>
          <a:ln>
            <a:noFill/>
          </a:ln>
        </p:spPr>
      </p:pic>
      <p:pic>
        <p:nvPicPr>
          <p:cNvPr descr="logo-GSI.png" id="119" name="Shape 119"/>
          <p:cNvPicPr preferRelativeResize="0"/>
          <p:nvPr/>
        </p:nvPicPr>
        <p:blipFill rotWithShape="1">
          <a:blip r:embed="rId5">
            <a:alphaModFix/>
          </a:blip>
          <a:srcRect b="0" l="0" r="0" t="0"/>
          <a:stretch/>
        </p:blipFill>
        <p:spPr>
          <a:xfrm>
            <a:off x="6608198" y="6051260"/>
            <a:ext cx="2389566" cy="341367"/>
          </a:xfrm>
          <a:prstGeom prst="rect">
            <a:avLst/>
          </a:prstGeom>
          <a:solidFill>
            <a:schemeClr val="dk1"/>
          </a:solidFill>
          <a:ln>
            <a:noFill/>
          </a:ln>
        </p:spPr>
      </p:pic>
      <p:sp>
        <p:nvSpPr>
          <p:cNvPr id="120" name="Shape 120"/>
          <p:cNvSpPr/>
          <p:nvPr/>
        </p:nvSpPr>
        <p:spPr>
          <a:xfrm>
            <a:off x="6496354" y="6377509"/>
            <a:ext cx="2647646" cy="3718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000" u="none" cap="none" strike="noStrike">
                <a:solidFill>
                  <a:schemeClr val="dk1"/>
                </a:solidFill>
                <a:latin typeface="Arial"/>
                <a:ea typeface="Arial"/>
                <a:cs typeface="Arial"/>
                <a:sym typeface="Arial"/>
              </a:rPr>
              <a:t>Center for Human, Artificial Intelligence, and Robot Teaming (CHART)</a:t>
            </a:r>
            <a:endParaRPr/>
          </a:p>
        </p:txBody>
      </p:sp>
      <p:sp>
        <p:nvSpPr>
          <p:cNvPr id="121" name="Shape 121"/>
          <p:cNvSpPr/>
          <p:nvPr/>
        </p:nvSpPr>
        <p:spPr>
          <a:xfrm>
            <a:off x="3026278" y="6017300"/>
            <a:ext cx="2773720"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500" u="none" cap="none" strike="noStrike">
                <a:solidFill>
                  <a:srgbClr val="800000"/>
                </a:solidFill>
                <a:latin typeface="Arial"/>
                <a:ea typeface="Arial"/>
                <a:cs typeface="Arial"/>
                <a:sym typeface="Arial"/>
              </a:rPr>
              <a:t>CHARTOPOLIS: A testbed for driver interaction with driverless cars</a:t>
            </a:r>
            <a:endParaRPr/>
          </a:p>
        </p:txBody>
      </p:sp>
      <p:sp>
        <p:nvSpPr>
          <p:cNvPr id="122" name="Shape 122"/>
          <p:cNvSpPr/>
          <p:nvPr/>
        </p:nvSpPr>
        <p:spPr>
          <a:xfrm>
            <a:off x="161711" y="112621"/>
            <a:ext cx="8854397" cy="63094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500" u="none" cap="none" strike="noStrike">
                <a:solidFill>
                  <a:schemeClr val="dk1"/>
                </a:solidFill>
                <a:latin typeface="Arial"/>
                <a:ea typeface="Arial"/>
                <a:cs typeface="Arial"/>
                <a:sym typeface="Arial"/>
              </a:rPr>
              <a:t>Swarm Robotic Platform: </a:t>
            </a:r>
            <a:r>
              <a:rPr b="1" i="0" lang="en-US" sz="3500" u="none" cap="none" strike="noStrike">
                <a:solidFill>
                  <a:srgbClr val="800000"/>
                </a:solidFill>
                <a:latin typeface="Arial"/>
                <a:ea typeface="Arial"/>
                <a:cs typeface="Arial"/>
                <a:sym typeface="Arial"/>
              </a:rPr>
              <a:t>Pheeno</a:t>
            </a:r>
            <a:endParaRPr b="1" i="0" sz="3500" u="none" cap="none" strike="noStrike">
              <a:solidFill>
                <a:srgbClr val="800000"/>
              </a:solidFill>
              <a:latin typeface="Arial"/>
              <a:ea typeface="Arial"/>
              <a:cs typeface="Arial"/>
              <a:sym typeface="Arial"/>
            </a:endParaRPr>
          </a:p>
        </p:txBody>
      </p:sp>
      <p:pic>
        <p:nvPicPr>
          <p:cNvPr id="123" name="Shape 123"/>
          <p:cNvPicPr preferRelativeResize="0"/>
          <p:nvPr/>
        </p:nvPicPr>
        <p:blipFill rotWithShape="1">
          <a:blip r:embed="rId6">
            <a:alphaModFix/>
          </a:blip>
          <a:srcRect b="0" l="0" r="0" t="0"/>
          <a:stretch/>
        </p:blipFill>
        <p:spPr>
          <a:xfrm>
            <a:off x="228946" y="2021117"/>
            <a:ext cx="5077694" cy="3733195"/>
          </a:xfrm>
          <a:prstGeom prst="rect">
            <a:avLst/>
          </a:prstGeom>
          <a:noFill/>
          <a:ln>
            <a:noFill/>
          </a:ln>
        </p:spPr>
      </p:pic>
      <p:pic>
        <p:nvPicPr>
          <p:cNvPr id="124" name="Shape 124"/>
          <p:cNvPicPr preferRelativeResize="0"/>
          <p:nvPr/>
        </p:nvPicPr>
        <p:blipFill rotWithShape="1">
          <a:blip r:embed="rId7">
            <a:alphaModFix/>
          </a:blip>
          <a:srcRect b="0" l="0" r="0" t="0"/>
          <a:stretch/>
        </p:blipFill>
        <p:spPr>
          <a:xfrm>
            <a:off x="5455792" y="3839118"/>
            <a:ext cx="3469355" cy="1915194"/>
          </a:xfrm>
          <a:prstGeom prst="rect">
            <a:avLst/>
          </a:prstGeom>
          <a:noFill/>
          <a:ln cap="flat" cmpd="sng" w="9525">
            <a:solidFill>
              <a:schemeClr val="dk1"/>
            </a:solidFill>
            <a:prstDash val="solid"/>
            <a:round/>
            <a:headEnd len="sm" w="sm" type="none"/>
            <a:tailEnd len="sm" w="sm" type="none"/>
          </a:ln>
        </p:spPr>
      </p:pic>
      <p:sp>
        <p:nvSpPr>
          <p:cNvPr id="125" name="Shape 125"/>
          <p:cNvSpPr/>
          <p:nvPr/>
        </p:nvSpPr>
        <p:spPr>
          <a:xfrm>
            <a:off x="1077068" y="785446"/>
            <a:ext cx="6708845"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Sean Wilson, Ruben Gameros, et al., </a:t>
            </a:r>
            <a:r>
              <a:rPr b="0" i="1" lang="en-US" sz="1400" u="none" cap="none" strike="noStrike">
                <a:solidFill>
                  <a:schemeClr val="dk1"/>
                </a:solidFill>
                <a:latin typeface="Arial"/>
                <a:ea typeface="Arial"/>
                <a:cs typeface="Arial"/>
                <a:sym typeface="Arial"/>
              </a:rPr>
              <a:t>IEEE Robotics and Automation Letters </a:t>
            </a:r>
            <a:r>
              <a:rPr b="0" i="0" lang="en-US" sz="1400" u="none" cap="none" strike="noStrike">
                <a:solidFill>
                  <a:schemeClr val="dk1"/>
                </a:solidFill>
                <a:latin typeface="Arial"/>
                <a:ea typeface="Arial"/>
                <a:cs typeface="Arial"/>
                <a:sym typeface="Arial"/>
              </a:rPr>
              <a:t>2016; Sean Wilson, Ph.D. thesis, ASU 2017</a:t>
            </a:r>
            <a:endParaRPr/>
          </a:p>
        </p:txBody>
      </p:sp>
      <p:pic>
        <p:nvPicPr>
          <p:cNvPr id="126" name="Shape 126"/>
          <p:cNvPicPr preferRelativeResize="0"/>
          <p:nvPr/>
        </p:nvPicPr>
        <p:blipFill rotWithShape="1">
          <a:blip r:embed="rId8">
            <a:alphaModFix/>
          </a:blip>
          <a:srcRect b="0" l="0" r="0" t="0"/>
          <a:stretch/>
        </p:blipFill>
        <p:spPr>
          <a:xfrm>
            <a:off x="5455792" y="2173373"/>
            <a:ext cx="3469355" cy="1781980"/>
          </a:xfrm>
          <a:prstGeom prst="rect">
            <a:avLst/>
          </a:prstGeom>
          <a:noFill/>
          <a:ln cap="flat" cmpd="sng" w="9525">
            <a:solidFill>
              <a:schemeClr val="dk1"/>
            </a:solidFill>
            <a:prstDash val="solid"/>
            <a:round/>
            <a:headEnd len="sm" w="sm" type="none"/>
            <a:tailEnd len="sm" w="sm" type="none"/>
          </a:ln>
        </p:spPr>
      </p:pic>
      <p:sp>
        <p:nvSpPr>
          <p:cNvPr id="127" name="Shape 127"/>
          <p:cNvSpPr/>
          <p:nvPr/>
        </p:nvSpPr>
        <p:spPr>
          <a:xfrm>
            <a:off x="-152051" y="1338161"/>
            <a:ext cx="6977813" cy="78483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000" u="none" cap="none" strike="noStrike">
                <a:solidFill>
                  <a:srgbClr val="0000FF"/>
                </a:solidFill>
                <a:latin typeface="Arial"/>
                <a:ea typeface="Arial"/>
                <a:cs typeface="Arial"/>
                <a:sym typeface="Arial"/>
              </a:rPr>
              <a:t> 						</a:t>
            </a:r>
            <a:r>
              <a:rPr b="0" i="0" lang="en-US" sz="2000" u="sng" cap="none" strike="noStrike">
                <a:solidFill>
                  <a:schemeClr val="hlink"/>
                </a:solidFill>
                <a:latin typeface="Arial"/>
                <a:ea typeface="Arial"/>
                <a:cs typeface="Arial"/>
                <a:sym typeface="Arial"/>
                <a:hlinkClick r:id="rId9"/>
              </a:rPr>
              <a:t>https://acslaboratory.github.io/</a:t>
            </a:r>
            <a:endParaRPr sz="2000">
              <a:solidFill>
                <a:srgbClr val="0000FF"/>
              </a:solidFill>
              <a:latin typeface="Arial"/>
              <a:ea typeface="Arial"/>
              <a:cs typeface="Arial"/>
              <a:sym typeface="Arial"/>
            </a:endParaRPr>
          </a:p>
          <a:p>
            <a:pPr indent="0" lvl="0" marL="0" marR="0" rtl="0" algn="l">
              <a:spcBef>
                <a:spcPts val="0"/>
              </a:spcBef>
              <a:spcAft>
                <a:spcPts val="0"/>
              </a:spcAft>
              <a:buNone/>
            </a:pPr>
            <a:r>
              <a:rPr lang="en-US" sz="2000">
                <a:solidFill>
                  <a:srgbClr val="0000FF"/>
                </a:solidFill>
                <a:latin typeface="Arial"/>
                <a:ea typeface="Arial"/>
                <a:cs typeface="Arial"/>
                <a:sym typeface="Arial"/>
              </a:rPr>
              <a:t> 						</a:t>
            </a:r>
            <a:r>
              <a:rPr lang="en-US" sz="2000" u="sng">
                <a:solidFill>
                  <a:schemeClr val="hlink"/>
                </a:solidFill>
                <a:latin typeface="Arial"/>
                <a:ea typeface="Arial"/>
                <a:cs typeface="Arial"/>
                <a:sym typeface="Arial"/>
                <a:hlinkClick r:id="rId10"/>
              </a:rPr>
              <a:t>http://wiki.ros.org/pheeno_ros</a:t>
            </a:r>
            <a:endParaRPr sz="2000">
              <a:solidFill>
                <a:srgbClr val="0000FF"/>
              </a:solidFill>
              <a:latin typeface="Arial"/>
              <a:ea typeface="Arial"/>
              <a:cs typeface="Arial"/>
              <a:sym typeface="Arial"/>
            </a:endParaRPr>
          </a:p>
          <a:p>
            <a:pPr indent="0" lvl="0" marL="0" marR="0" rtl="0" algn="l">
              <a:spcBef>
                <a:spcPts val="0"/>
              </a:spcBef>
              <a:spcAft>
                <a:spcPts val="0"/>
              </a:spcAft>
              <a:buNone/>
            </a:pPr>
            <a:r>
              <a:t/>
            </a:r>
            <a:endParaRPr sz="500">
              <a:solidFill>
                <a:srgbClr val="0000FF"/>
              </a:solidFill>
              <a:latin typeface="Arial"/>
              <a:ea typeface="Arial"/>
              <a:cs typeface="Arial"/>
              <a:sym typeface="Arial"/>
            </a:endParaRPr>
          </a:p>
        </p:txBody>
      </p:sp>
      <p:sp>
        <p:nvSpPr>
          <p:cNvPr id="128" name="Shape 128"/>
          <p:cNvSpPr/>
          <p:nvPr/>
        </p:nvSpPr>
        <p:spPr>
          <a:xfrm>
            <a:off x="6471957" y="1231717"/>
            <a:ext cx="298248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Autonomous Collective Systems Laboratory </a:t>
            </a:r>
            <a:r>
              <a:rPr b="1" lang="en-US" sz="1600">
                <a:solidFill>
                  <a:srgbClr val="0000FF"/>
                </a:solidFill>
                <a:latin typeface="Arial"/>
                <a:ea typeface="Arial"/>
                <a:cs typeface="Arial"/>
                <a:sym typeface="Arial"/>
              </a:rPr>
              <a:t>YouTube channel</a:t>
            </a:r>
            <a:endParaRPr b="1" sz="1600">
              <a:solidFill>
                <a:srgbClr val="0000FF"/>
              </a:solidFill>
              <a:latin typeface="Arial"/>
              <a:ea typeface="Arial"/>
              <a:cs typeface="Arial"/>
              <a:sym typeface="Arial"/>
            </a:endParaRPr>
          </a:p>
        </p:txBody>
      </p:sp>
      <p:sp>
        <p:nvSpPr>
          <p:cNvPr id="129" name="Shape 129"/>
          <p:cNvSpPr/>
          <p:nvPr/>
        </p:nvSpPr>
        <p:spPr>
          <a:xfrm>
            <a:off x="112563" y="1352272"/>
            <a:ext cx="2568548" cy="70788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Code, Design Files, </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User Guides: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ASU Engineering Logo.png" id="135" name="Shape 135"/>
          <p:cNvPicPr preferRelativeResize="0"/>
          <p:nvPr/>
        </p:nvPicPr>
        <p:blipFill rotWithShape="1">
          <a:blip r:embed="rId3">
            <a:alphaModFix/>
          </a:blip>
          <a:srcRect b="0" l="0" r="0" t="0"/>
          <a:stretch/>
        </p:blipFill>
        <p:spPr>
          <a:xfrm>
            <a:off x="211340" y="6112725"/>
            <a:ext cx="2641119" cy="623097"/>
          </a:xfrm>
          <a:prstGeom prst="rect">
            <a:avLst/>
          </a:prstGeom>
          <a:noFill/>
          <a:ln>
            <a:noFill/>
          </a:ln>
        </p:spPr>
      </p:pic>
      <p:pic>
        <p:nvPicPr>
          <p:cNvPr id="136" name="Shape 136"/>
          <p:cNvPicPr preferRelativeResize="0"/>
          <p:nvPr/>
        </p:nvPicPr>
        <p:blipFill rotWithShape="1">
          <a:blip r:embed="rId4">
            <a:alphaModFix/>
          </a:blip>
          <a:srcRect b="0" l="0" r="0" t="0"/>
          <a:stretch/>
        </p:blipFill>
        <p:spPr>
          <a:xfrm>
            <a:off x="5908667" y="6024092"/>
            <a:ext cx="587688" cy="700124"/>
          </a:xfrm>
          <a:prstGeom prst="rect">
            <a:avLst/>
          </a:prstGeom>
          <a:noFill/>
          <a:ln>
            <a:noFill/>
          </a:ln>
        </p:spPr>
      </p:pic>
      <p:pic>
        <p:nvPicPr>
          <p:cNvPr descr="logo-GSI.png" id="137" name="Shape 137"/>
          <p:cNvPicPr preferRelativeResize="0"/>
          <p:nvPr/>
        </p:nvPicPr>
        <p:blipFill rotWithShape="1">
          <a:blip r:embed="rId5">
            <a:alphaModFix/>
          </a:blip>
          <a:srcRect b="0" l="0" r="0" t="0"/>
          <a:stretch/>
        </p:blipFill>
        <p:spPr>
          <a:xfrm>
            <a:off x="6608198" y="6051260"/>
            <a:ext cx="2389566" cy="341367"/>
          </a:xfrm>
          <a:prstGeom prst="rect">
            <a:avLst/>
          </a:prstGeom>
          <a:solidFill>
            <a:schemeClr val="dk1"/>
          </a:solidFill>
          <a:ln>
            <a:noFill/>
          </a:ln>
        </p:spPr>
      </p:pic>
      <p:sp>
        <p:nvSpPr>
          <p:cNvPr id="138" name="Shape 138"/>
          <p:cNvSpPr/>
          <p:nvPr/>
        </p:nvSpPr>
        <p:spPr>
          <a:xfrm>
            <a:off x="6496354" y="6377509"/>
            <a:ext cx="2647646" cy="3718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000">
                <a:solidFill>
                  <a:schemeClr val="dk1"/>
                </a:solidFill>
                <a:latin typeface="Arial"/>
                <a:ea typeface="Arial"/>
                <a:cs typeface="Arial"/>
                <a:sym typeface="Arial"/>
              </a:rPr>
              <a:t>Center for Human, Artificial Intelligence, and Robot Teaming (CHART)</a:t>
            </a:r>
            <a:endParaRPr/>
          </a:p>
        </p:txBody>
      </p:sp>
      <p:sp>
        <p:nvSpPr>
          <p:cNvPr id="139" name="Shape 139"/>
          <p:cNvSpPr/>
          <p:nvPr/>
        </p:nvSpPr>
        <p:spPr>
          <a:xfrm>
            <a:off x="3026278" y="6017300"/>
            <a:ext cx="2773720"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500">
                <a:solidFill>
                  <a:srgbClr val="800000"/>
                </a:solidFill>
                <a:latin typeface="Arial"/>
                <a:ea typeface="Arial"/>
                <a:cs typeface="Arial"/>
                <a:sym typeface="Arial"/>
              </a:rPr>
              <a:t>CHARTOPOLIS: A testbed for driver interaction with driverless cars</a:t>
            </a:r>
            <a:endParaRPr/>
          </a:p>
        </p:txBody>
      </p:sp>
      <p:sp>
        <p:nvSpPr>
          <p:cNvPr id="140" name="Shape 140"/>
          <p:cNvSpPr/>
          <p:nvPr/>
        </p:nvSpPr>
        <p:spPr>
          <a:xfrm>
            <a:off x="161711" y="197287"/>
            <a:ext cx="8854397" cy="63094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500">
                <a:solidFill>
                  <a:schemeClr val="dk1"/>
                </a:solidFill>
                <a:latin typeface="Arial"/>
                <a:ea typeface="Arial"/>
                <a:cs typeface="Arial"/>
                <a:sym typeface="Arial"/>
              </a:rPr>
              <a:t>CHARTOPOLIS Components</a:t>
            </a:r>
            <a:endParaRPr b="1" sz="3500">
              <a:solidFill>
                <a:schemeClr val="dk1"/>
              </a:solidFill>
              <a:latin typeface="Arial"/>
              <a:ea typeface="Arial"/>
              <a:cs typeface="Arial"/>
              <a:sym typeface="Arial"/>
            </a:endParaRPr>
          </a:p>
        </p:txBody>
      </p:sp>
      <p:pic>
        <p:nvPicPr>
          <p:cNvPr descr="PheenoTestbed2.jpg" id="141" name="Shape 141"/>
          <p:cNvPicPr preferRelativeResize="0"/>
          <p:nvPr/>
        </p:nvPicPr>
        <p:blipFill rotWithShape="1">
          <a:blip r:embed="rId6">
            <a:alphaModFix/>
          </a:blip>
          <a:srcRect b="0" l="0" r="0" t="0"/>
          <a:stretch/>
        </p:blipFill>
        <p:spPr>
          <a:xfrm>
            <a:off x="161711" y="3031067"/>
            <a:ext cx="6296025" cy="2667000"/>
          </a:xfrm>
          <a:prstGeom prst="rect">
            <a:avLst/>
          </a:prstGeom>
          <a:noFill/>
          <a:ln>
            <a:noFill/>
          </a:ln>
        </p:spPr>
      </p:pic>
      <p:pic>
        <p:nvPicPr>
          <p:cNvPr descr="Screen Shot 2017-09-08 at 5.56.24 AM.png" id="142" name="Shape 142"/>
          <p:cNvPicPr preferRelativeResize="0"/>
          <p:nvPr/>
        </p:nvPicPr>
        <p:blipFill rotWithShape="1">
          <a:blip r:embed="rId7">
            <a:alphaModFix/>
          </a:blip>
          <a:srcRect b="0" l="0" r="0" t="0"/>
          <a:stretch/>
        </p:blipFill>
        <p:spPr>
          <a:xfrm>
            <a:off x="6538699" y="3031067"/>
            <a:ext cx="2433637" cy="2667000"/>
          </a:xfrm>
          <a:prstGeom prst="rect">
            <a:avLst/>
          </a:prstGeom>
          <a:noFill/>
          <a:ln>
            <a:noFill/>
          </a:ln>
        </p:spPr>
      </p:pic>
      <p:sp>
        <p:nvSpPr>
          <p:cNvPr id="143" name="Shape 143"/>
          <p:cNvSpPr/>
          <p:nvPr/>
        </p:nvSpPr>
        <p:spPr>
          <a:xfrm>
            <a:off x="246377" y="943404"/>
            <a:ext cx="9518500" cy="18389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chemeClr val="dk1"/>
                </a:solidFill>
                <a:latin typeface="Arial"/>
                <a:ea typeface="Arial"/>
                <a:cs typeface="Arial"/>
                <a:sym typeface="Arial"/>
              </a:rPr>
              <a:t>Robots emulate manually-driven and autonomous vehicles</a:t>
            </a:r>
            <a:endParaRPr/>
          </a:p>
          <a:p>
            <a:pPr indent="-342900" lvl="0" marL="342900" marR="0" rtl="0" algn="l">
              <a:spcBef>
                <a:spcPts val="500"/>
              </a:spcBef>
              <a:spcAft>
                <a:spcPts val="0"/>
              </a:spcAft>
              <a:buClr>
                <a:srgbClr val="800000"/>
              </a:buClr>
              <a:buSzPts val="2000"/>
              <a:buFont typeface="Arial"/>
              <a:buChar char="•"/>
            </a:pPr>
            <a:r>
              <a:rPr lang="en-US" sz="2000">
                <a:solidFill>
                  <a:srgbClr val="800000"/>
                </a:solidFill>
                <a:latin typeface="Arial"/>
                <a:ea typeface="Arial"/>
                <a:cs typeface="Arial"/>
                <a:sym typeface="Arial"/>
              </a:rPr>
              <a:t>Infrared sensors</a:t>
            </a:r>
            <a:r>
              <a:rPr lang="en-US" sz="2000">
                <a:solidFill>
                  <a:schemeClr val="dk1"/>
                </a:solidFill>
                <a:latin typeface="Arial"/>
                <a:ea typeface="Arial"/>
                <a:cs typeface="Arial"/>
                <a:sym typeface="Arial"/>
              </a:rPr>
              <a:t>: enable awareness of obstacles and other vehicles </a:t>
            </a:r>
            <a:endParaRPr/>
          </a:p>
          <a:p>
            <a:pPr indent="-342900" lvl="0" marL="342900" marR="0" rtl="0" algn="l">
              <a:spcBef>
                <a:spcPts val="500"/>
              </a:spcBef>
              <a:spcAft>
                <a:spcPts val="0"/>
              </a:spcAft>
              <a:buClr>
                <a:srgbClr val="800000"/>
              </a:buClr>
              <a:buSzPts val="2000"/>
              <a:buFont typeface="Arial"/>
              <a:buChar char="•"/>
            </a:pPr>
            <a:r>
              <a:rPr lang="en-US" sz="2000">
                <a:solidFill>
                  <a:srgbClr val="800000"/>
                </a:solidFill>
                <a:latin typeface="Arial"/>
                <a:ea typeface="Arial"/>
                <a:cs typeface="Arial"/>
                <a:sym typeface="Arial"/>
              </a:rPr>
              <a:t>Forward-facing camera</a:t>
            </a:r>
            <a:r>
              <a:rPr lang="en-US" sz="2000">
                <a:solidFill>
                  <a:schemeClr val="dk1"/>
                </a:solidFill>
                <a:latin typeface="Arial"/>
                <a:ea typeface="Arial"/>
                <a:cs typeface="Arial"/>
                <a:sym typeface="Arial"/>
              </a:rPr>
              <a:t>: identifies traffic signals, aids in lane following,          						     detects the state of other vehicles </a:t>
            </a:r>
            <a:endParaRPr/>
          </a:p>
          <a:p>
            <a:pPr indent="-342900" lvl="0" marL="342900" marR="0" rtl="0" algn="l">
              <a:spcBef>
                <a:spcPts val="500"/>
              </a:spcBef>
              <a:spcAft>
                <a:spcPts val="0"/>
              </a:spcAft>
              <a:buClr>
                <a:srgbClr val="800000"/>
              </a:buClr>
              <a:buSzPts val="2000"/>
              <a:buFont typeface="Arial"/>
              <a:buChar char="•"/>
            </a:pPr>
            <a:r>
              <a:rPr lang="en-US" sz="2000">
                <a:solidFill>
                  <a:srgbClr val="800000"/>
                </a:solidFill>
                <a:latin typeface="Arial"/>
                <a:ea typeface="Arial"/>
                <a:cs typeface="Arial"/>
                <a:sym typeface="Arial"/>
              </a:rPr>
              <a:t>LED ring</a:t>
            </a:r>
            <a:r>
              <a:rPr lang="en-US" sz="2000">
                <a:solidFill>
                  <a:schemeClr val="dk1"/>
                </a:solidFill>
                <a:latin typeface="Arial"/>
                <a:ea typeface="Arial"/>
                <a:cs typeface="Arial"/>
                <a:sym typeface="Arial"/>
              </a:rPr>
              <a:t>: signals state of the vehicle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descr="ASU Engineering Logo.png" id="149" name="Shape 149"/>
          <p:cNvPicPr preferRelativeResize="0"/>
          <p:nvPr/>
        </p:nvPicPr>
        <p:blipFill rotWithShape="1">
          <a:blip r:embed="rId3">
            <a:alphaModFix/>
          </a:blip>
          <a:srcRect b="0" l="0" r="0" t="0"/>
          <a:stretch/>
        </p:blipFill>
        <p:spPr>
          <a:xfrm>
            <a:off x="211340" y="6112725"/>
            <a:ext cx="2641119" cy="623097"/>
          </a:xfrm>
          <a:prstGeom prst="rect">
            <a:avLst/>
          </a:prstGeom>
          <a:noFill/>
          <a:ln>
            <a:noFill/>
          </a:ln>
        </p:spPr>
      </p:pic>
      <p:pic>
        <p:nvPicPr>
          <p:cNvPr id="150" name="Shape 150"/>
          <p:cNvPicPr preferRelativeResize="0"/>
          <p:nvPr/>
        </p:nvPicPr>
        <p:blipFill rotWithShape="1">
          <a:blip r:embed="rId4">
            <a:alphaModFix/>
          </a:blip>
          <a:srcRect b="0" l="0" r="0" t="0"/>
          <a:stretch/>
        </p:blipFill>
        <p:spPr>
          <a:xfrm>
            <a:off x="5908667" y="6024092"/>
            <a:ext cx="587688" cy="700124"/>
          </a:xfrm>
          <a:prstGeom prst="rect">
            <a:avLst/>
          </a:prstGeom>
          <a:noFill/>
          <a:ln>
            <a:noFill/>
          </a:ln>
        </p:spPr>
      </p:pic>
      <p:pic>
        <p:nvPicPr>
          <p:cNvPr descr="logo-GSI.png" id="151" name="Shape 151"/>
          <p:cNvPicPr preferRelativeResize="0"/>
          <p:nvPr/>
        </p:nvPicPr>
        <p:blipFill rotWithShape="1">
          <a:blip r:embed="rId5">
            <a:alphaModFix/>
          </a:blip>
          <a:srcRect b="0" l="0" r="0" t="0"/>
          <a:stretch/>
        </p:blipFill>
        <p:spPr>
          <a:xfrm>
            <a:off x="6608198" y="6051260"/>
            <a:ext cx="2389566" cy="341367"/>
          </a:xfrm>
          <a:prstGeom prst="rect">
            <a:avLst/>
          </a:prstGeom>
          <a:solidFill>
            <a:schemeClr val="dk1"/>
          </a:solidFill>
          <a:ln>
            <a:noFill/>
          </a:ln>
        </p:spPr>
      </p:pic>
      <p:sp>
        <p:nvSpPr>
          <p:cNvPr id="152" name="Shape 152"/>
          <p:cNvSpPr/>
          <p:nvPr/>
        </p:nvSpPr>
        <p:spPr>
          <a:xfrm>
            <a:off x="6496354" y="6377509"/>
            <a:ext cx="2647646" cy="3718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000">
                <a:solidFill>
                  <a:schemeClr val="dk1"/>
                </a:solidFill>
                <a:latin typeface="Arial"/>
                <a:ea typeface="Arial"/>
                <a:cs typeface="Arial"/>
                <a:sym typeface="Arial"/>
              </a:rPr>
              <a:t>Center for Human, Artificial Intelligence, and Robot Teaming (CHART)</a:t>
            </a:r>
            <a:endParaRPr/>
          </a:p>
        </p:txBody>
      </p:sp>
      <p:sp>
        <p:nvSpPr>
          <p:cNvPr id="153" name="Shape 153"/>
          <p:cNvSpPr/>
          <p:nvPr/>
        </p:nvSpPr>
        <p:spPr>
          <a:xfrm>
            <a:off x="3026278" y="6017300"/>
            <a:ext cx="2773720"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500">
                <a:solidFill>
                  <a:srgbClr val="800000"/>
                </a:solidFill>
                <a:latin typeface="Arial"/>
                <a:ea typeface="Arial"/>
                <a:cs typeface="Arial"/>
                <a:sym typeface="Arial"/>
              </a:rPr>
              <a:t>CHARTOPOLIS: A testbed for driver interaction with driverless cars</a:t>
            </a:r>
            <a:endParaRPr/>
          </a:p>
        </p:txBody>
      </p:sp>
      <p:sp>
        <p:nvSpPr>
          <p:cNvPr id="154" name="Shape 154"/>
          <p:cNvSpPr/>
          <p:nvPr/>
        </p:nvSpPr>
        <p:spPr>
          <a:xfrm>
            <a:off x="161711" y="197287"/>
            <a:ext cx="8854397" cy="63094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500">
                <a:solidFill>
                  <a:schemeClr val="dk1"/>
                </a:solidFill>
                <a:latin typeface="Arial"/>
                <a:ea typeface="Arial"/>
                <a:cs typeface="Arial"/>
                <a:sym typeface="Arial"/>
              </a:rPr>
              <a:t>CHARTOPOLIS Components</a:t>
            </a:r>
            <a:endParaRPr b="1" sz="3500">
              <a:solidFill>
                <a:schemeClr val="dk1"/>
              </a:solidFill>
              <a:latin typeface="Arial"/>
              <a:ea typeface="Arial"/>
              <a:cs typeface="Arial"/>
              <a:sym typeface="Arial"/>
            </a:endParaRPr>
          </a:p>
        </p:txBody>
      </p:sp>
      <p:sp>
        <p:nvSpPr>
          <p:cNvPr id="155" name="Shape 155"/>
          <p:cNvSpPr/>
          <p:nvPr/>
        </p:nvSpPr>
        <p:spPr>
          <a:xfrm>
            <a:off x="246377" y="943404"/>
            <a:ext cx="9518500" cy="2274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00">
                <a:solidFill>
                  <a:schemeClr val="dk1"/>
                </a:solidFill>
                <a:latin typeface="Arial"/>
                <a:ea typeface="Arial"/>
                <a:cs typeface="Arial"/>
                <a:sym typeface="Arial"/>
              </a:rPr>
              <a:t>Intersections with “smart” traffic signals</a:t>
            </a:r>
            <a:endParaRPr/>
          </a:p>
          <a:p>
            <a:pPr indent="-342900" lvl="0" marL="342900" marR="0" rtl="0" algn="l">
              <a:spcBef>
                <a:spcPts val="500"/>
              </a:spcBef>
              <a:spcAft>
                <a:spcPts val="0"/>
              </a:spcAft>
              <a:buClr>
                <a:schemeClr val="dk1"/>
              </a:buClr>
              <a:buSzPts val="2000"/>
              <a:buFont typeface="Arial"/>
              <a:buChar char="•"/>
            </a:pPr>
            <a:r>
              <a:rPr lang="en-US" sz="2000">
                <a:solidFill>
                  <a:schemeClr val="dk1"/>
                </a:solidFill>
                <a:latin typeface="Arial"/>
                <a:ea typeface="Arial"/>
                <a:cs typeface="Arial"/>
                <a:sym typeface="Arial"/>
              </a:rPr>
              <a:t>Each has a separate controller and 4 traffic signals </a:t>
            </a:r>
            <a:endParaRPr/>
          </a:p>
          <a:p>
            <a:pPr indent="-342900" lvl="0" marL="342900" marR="0" rtl="0" algn="l">
              <a:spcBef>
                <a:spcPts val="500"/>
              </a:spcBef>
              <a:spcAft>
                <a:spcPts val="0"/>
              </a:spcAft>
              <a:buClr>
                <a:schemeClr val="dk1"/>
              </a:buClr>
              <a:buSzPts val="2000"/>
              <a:buFont typeface="Arial"/>
              <a:buChar char="•"/>
            </a:pPr>
            <a:r>
              <a:rPr lang="en-US" sz="2000">
                <a:solidFill>
                  <a:schemeClr val="dk1"/>
                </a:solidFill>
                <a:latin typeface="Arial"/>
                <a:ea typeface="Arial"/>
                <a:cs typeface="Arial"/>
                <a:sym typeface="Arial"/>
              </a:rPr>
              <a:t>Monitor velocities of approaching vehicles</a:t>
            </a:r>
            <a:endParaRPr/>
          </a:p>
          <a:p>
            <a:pPr indent="-342900" lvl="0" marL="342900" marR="0" rtl="0" algn="l">
              <a:spcBef>
                <a:spcPts val="500"/>
              </a:spcBef>
              <a:spcAft>
                <a:spcPts val="0"/>
              </a:spcAft>
              <a:buClr>
                <a:schemeClr val="dk1"/>
              </a:buClr>
              <a:buSzPts val="2000"/>
              <a:buFont typeface="Arial"/>
              <a:buChar char="•"/>
            </a:pPr>
            <a:r>
              <a:rPr lang="en-US" sz="2000">
                <a:solidFill>
                  <a:schemeClr val="dk1"/>
                </a:solidFill>
                <a:latin typeface="Arial"/>
                <a:ea typeface="Arial"/>
                <a:cs typeface="Arial"/>
                <a:sym typeface="Arial"/>
              </a:rPr>
              <a:t>Can identify “rogue” robots that don’t follow traffic signals or speed limits</a:t>
            </a:r>
            <a:endParaRPr/>
          </a:p>
          <a:p>
            <a:pPr indent="-342900" lvl="0" marL="342900" marR="0" rtl="0" algn="l">
              <a:spcBef>
                <a:spcPts val="500"/>
              </a:spcBef>
              <a:spcAft>
                <a:spcPts val="0"/>
              </a:spcAft>
              <a:buClr>
                <a:schemeClr val="dk1"/>
              </a:buClr>
              <a:buSzPts val="2000"/>
              <a:buFont typeface="Arial"/>
              <a:buChar char="•"/>
            </a:pPr>
            <a:r>
              <a:rPr lang="en-US" sz="2000">
                <a:solidFill>
                  <a:schemeClr val="dk1"/>
                </a:solidFill>
                <a:latin typeface="Arial"/>
                <a:ea typeface="Arial"/>
                <a:cs typeface="Arial"/>
                <a:sym typeface="Arial"/>
              </a:rPr>
              <a:t>Can alter traffic signals to prevent vehicle collisions</a:t>
            </a:r>
            <a:endParaRPr/>
          </a:p>
          <a:p>
            <a:pPr indent="-215900" lvl="0" marL="342900" marR="0" rtl="0" algn="l">
              <a:spcBef>
                <a:spcPts val="5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id="156" name="Shape 156"/>
          <p:cNvPicPr preferRelativeResize="0"/>
          <p:nvPr/>
        </p:nvPicPr>
        <p:blipFill rotWithShape="1">
          <a:blip r:embed="rId6">
            <a:alphaModFix/>
          </a:blip>
          <a:srcRect b="0" l="0" r="0" t="0"/>
          <a:stretch/>
        </p:blipFill>
        <p:spPr>
          <a:xfrm>
            <a:off x="521912" y="3061398"/>
            <a:ext cx="4661094" cy="2667000"/>
          </a:xfrm>
          <a:prstGeom prst="rect">
            <a:avLst/>
          </a:prstGeom>
          <a:noFill/>
          <a:ln>
            <a:noFill/>
          </a:ln>
        </p:spPr>
      </p:pic>
      <p:pic>
        <p:nvPicPr>
          <p:cNvPr descr="Screen Shot 2018-01-22 at 3.51.15 AM.png" id="157" name="Shape 157"/>
          <p:cNvPicPr preferRelativeResize="0"/>
          <p:nvPr/>
        </p:nvPicPr>
        <p:blipFill rotWithShape="1">
          <a:blip r:embed="rId7">
            <a:alphaModFix/>
          </a:blip>
          <a:srcRect b="0" l="0" r="0" t="0"/>
          <a:stretch/>
        </p:blipFill>
        <p:spPr>
          <a:xfrm>
            <a:off x="5348110" y="3061398"/>
            <a:ext cx="3259666" cy="266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descr="ASU Engineering Logo.png" id="163" name="Shape 163"/>
          <p:cNvPicPr preferRelativeResize="0"/>
          <p:nvPr/>
        </p:nvPicPr>
        <p:blipFill rotWithShape="1">
          <a:blip r:embed="rId3">
            <a:alphaModFix/>
          </a:blip>
          <a:srcRect b="0" l="0" r="0" t="0"/>
          <a:stretch/>
        </p:blipFill>
        <p:spPr>
          <a:xfrm>
            <a:off x="211340" y="6112725"/>
            <a:ext cx="2641119" cy="623097"/>
          </a:xfrm>
          <a:prstGeom prst="rect">
            <a:avLst/>
          </a:prstGeom>
          <a:noFill/>
          <a:ln>
            <a:noFill/>
          </a:ln>
        </p:spPr>
      </p:pic>
      <p:pic>
        <p:nvPicPr>
          <p:cNvPr id="164" name="Shape 164"/>
          <p:cNvPicPr preferRelativeResize="0"/>
          <p:nvPr/>
        </p:nvPicPr>
        <p:blipFill rotWithShape="1">
          <a:blip r:embed="rId4">
            <a:alphaModFix/>
          </a:blip>
          <a:srcRect b="0" l="0" r="0" t="0"/>
          <a:stretch/>
        </p:blipFill>
        <p:spPr>
          <a:xfrm>
            <a:off x="5908667" y="6024092"/>
            <a:ext cx="587688" cy="700124"/>
          </a:xfrm>
          <a:prstGeom prst="rect">
            <a:avLst/>
          </a:prstGeom>
          <a:noFill/>
          <a:ln>
            <a:noFill/>
          </a:ln>
        </p:spPr>
      </p:pic>
      <p:pic>
        <p:nvPicPr>
          <p:cNvPr descr="logo-GSI.png" id="165" name="Shape 165"/>
          <p:cNvPicPr preferRelativeResize="0"/>
          <p:nvPr/>
        </p:nvPicPr>
        <p:blipFill rotWithShape="1">
          <a:blip r:embed="rId5">
            <a:alphaModFix/>
          </a:blip>
          <a:srcRect b="0" l="0" r="0" t="0"/>
          <a:stretch/>
        </p:blipFill>
        <p:spPr>
          <a:xfrm>
            <a:off x="6608198" y="6051260"/>
            <a:ext cx="2389566" cy="341367"/>
          </a:xfrm>
          <a:prstGeom prst="rect">
            <a:avLst/>
          </a:prstGeom>
          <a:solidFill>
            <a:schemeClr val="dk1"/>
          </a:solidFill>
          <a:ln>
            <a:noFill/>
          </a:ln>
        </p:spPr>
      </p:pic>
      <p:sp>
        <p:nvSpPr>
          <p:cNvPr id="166" name="Shape 166"/>
          <p:cNvSpPr/>
          <p:nvPr/>
        </p:nvSpPr>
        <p:spPr>
          <a:xfrm>
            <a:off x="6496354" y="6377509"/>
            <a:ext cx="2647646" cy="3718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000">
                <a:solidFill>
                  <a:schemeClr val="dk1"/>
                </a:solidFill>
                <a:latin typeface="Arial"/>
                <a:ea typeface="Arial"/>
                <a:cs typeface="Arial"/>
                <a:sym typeface="Arial"/>
              </a:rPr>
              <a:t>Center for Human, Artificial Intelligence, and Robot Teaming (CHART)</a:t>
            </a:r>
            <a:endParaRPr/>
          </a:p>
        </p:txBody>
      </p:sp>
      <p:sp>
        <p:nvSpPr>
          <p:cNvPr id="167" name="Shape 167"/>
          <p:cNvSpPr/>
          <p:nvPr/>
        </p:nvSpPr>
        <p:spPr>
          <a:xfrm>
            <a:off x="3026278" y="6017300"/>
            <a:ext cx="2773720"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500">
                <a:solidFill>
                  <a:srgbClr val="800000"/>
                </a:solidFill>
                <a:latin typeface="Arial"/>
                <a:ea typeface="Arial"/>
                <a:cs typeface="Arial"/>
                <a:sym typeface="Arial"/>
              </a:rPr>
              <a:t>CHARTOPOLIS: A testbed for driver interaction with driverless cars</a:t>
            </a:r>
            <a:endParaRPr/>
          </a:p>
        </p:txBody>
      </p:sp>
      <p:sp>
        <p:nvSpPr>
          <p:cNvPr id="168" name="Shape 168"/>
          <p:cNvSpPr/>
          <p:nvPr/>
        </p:nvSpPr>
        <p:spPr>
          <a:xfrm>
            <a:off x="161711" y="225509"/>
            <a:ext cx="8854397" cy="6001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300">
                <a:solidFill>
                  <a:schemeClr val="dk1"/>
                </a:solidFill>
                <a:latin typeface="Arial"/>
                <a:ea typeface="Arial"/>
                <a:cs typeface="Arial"/>
                <a:sym typeface="Arial"/>
              </a:rPr>
              <a:t>Planned Testbed Experiments</a:t>
            </a:r>
            <a:endParaRPr b="1" sz="3300">
              <a:solidFill>
                <a:schemeClr val="dk1"/>
              </a:solidFill>
              <a:latin typeface="Arial"/>
              <a:ea typeface="Arial"/>
              <a:cs typeface="Arial"/>
              <a:sym typeface="Arial"/>
            </a:endParaRPr>
          </a:p>
        </p:txBody>
      </p:sp>
      <p:sp>
        <p:nvSpPr>
          <p:cNvPr id="169" name="Shape 169"/>
          <p:cNvSpPr/>
          <p:nvPr/>
        </p:nvSpPr>
        <p:spPr>
          <a:xfrm>
            <a:off x="204044" y="942220"/>
            <a:ext cx="8982289" cy="2903102"/>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2100">
                <a:solidFill>
                  <a:schemeClr val="dk1"/>
                </a:solidFill>
                <a:latin typeface="Arial"/>
                <a:ea typeface="Arial"/>
                <a:cs typeface="Arial"/>
                <a:sym typeface="Arial"/>
              </a:rPr>
              <a:t>Mixed environment of AVs &amp; multiple manually-driven vehicles</a:t>
            </a:r>
            <a:endParaRPr/>
          </a:p>
          <a:p>
            <a:pPr indent="0" lvl="0" marL="0" marR="0" rtl="0" algn="l">
              <a:lnSpc>
                <a:spcPct val="115000"/>
              </a:lnSpc>
              <a:spcBef>
                <a:spcPts val="0"/>
              </a:spcBef>
              <a:spcAft>
                <a:spcPts val="0"/>
              </a:spcAft>
              <a:buNone/>
            </a:pPr>
            <a:r>
              <a:t/>
            </a:r>
            <a:endParaRPr b="1" sz="1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Human driver views environment through robot’s onboard camera           from a first-person-view terminal</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Controllers for intersections and autonomous robots will be     independently designed for different test conditions</a:t>
            </a:r>
            <a:endParaRPr/>
          </a:p>
          <a:p>
            <a:pPr indent="0" lvl="0" marL="0" marR="0" rtl="0" algn="l">
              <a:lnSpc>
                <a:spcPct val="115000"/>
              </a:lnSpc>
              <a:spcBef>
                <a:spcPts val="0"/>
              </a:spcBef>
              <a:spcAft>
                <a:spcPts val="0"/>
              </a:spcAft>
              <a:buNone/>
            </a:pPr>
            <a:r>
              <a:t/>
            </a:r>
            <a:endParaRPr sz="10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lang="en-US" sz="2000">
                <a:solidFill>
                  <a:srgbClr val="800000"/>
                </a:solidFill>
                <a:latin typeface="Arial"/>
                <a:ea typeface="Arial"/>
                <a:cs typeface="Arial"/>
                <a:sym typeface="Arial"/>
              </a:rPr>
              <a:t>        Can drivers identify AVs based on their driving behavior?</a:t>
            </a:r>
            <a:endParaRPr/>
          </a:p>
          <a:p>
            <a:pPr indent="0" lvl="0" marL="0" marR="0" rtl="0" algn="l">
              <a:lnSpc>
                <a:spcPct val="115000"/>
              </a:lnSpc>
              <a:spcBef>
                <a:spcPts val="0"/>
              </a:spcBef>
              <a:spcAft>
                <a:spcPts val="0"/>
              </a:spcAft>
              <a:buNone/>
            </a:pPr>
            <a:r>
              <a:rPr b="1" lang="en-US" sz="2000">
                <a:solidFill>
                  <a:srgbClr val="800000"/>
                </a:solidFill>
                <a:latin typeface="Arial"/>
                <a:ea typeface="Arial"/>
                <a:cs typeface="Arial"/>
                <a:sym typeface="Arial"/>
              </a:rPr>
              <a:t>        How will AVs emotionally affect human drivers on the road?</a:t>
            </a:r>
            <a:endParaRPr/>
          </a:p>
        </p:txBody>
      </p:sp>
      <p:pic>
        <p:nvPicPr>
          <p:cNvPr id="170" name="Shape 170"/>
          <p:cNvPicPr preferRelativeResize="0"/>
          <p:nvPr/>
        </p:nvPicPr>
        <p:blipFill rotWithShape="1">
          <a:blip r:embed="rId6">
            <a:alphaModFix/>
          </a:blip>
          <a:srcRect b="0" l="0" r="0" t="0"/>
          <a:stretch/>
        </p:blipFill>
        <p:spPr>
          <a:xfrm>
            <a:off x="4973749" y="4018551"/>
            <a:ext cx="2660361" cy="1682123"/>
          </a:xfrm>
          <a:prstGeom prst="rect">
            <a:avLst/>
          </a:prstGeom>
          <a:noFill/>
          <a:ln>
            <a:noFill/>
          </a:ln>
        </p:spPr>
      </p:pic>
      <p:pic>
        <p:nvPicPr>
          <p:cNvPr descr="Screen Shot 2018-01-22 at 1.52.39 AM.png" id="171" name="Shape 171"/>
          <p:cNvPicPr preferRelativeResize="0"/>
          <p:nvPr/>
        </p:nvPicPr>
        <p:blipFill rotWithShape="1">
          <a:blip r:embed="rId7">
            <a:alphaModFix/>
          </a:blip>
          <a:srcRect b="0" l="0" r="0" t="0"/>
          <a:stretch/>
        </p:blipFill>
        <p:spPr>
          <a:xfrm>
            <a:off x="1594760" y="4018551"/>
            <a:ext cx="2778370" cy="1682123"/>
          </a:xfrm>
          <a:prstGeom prst="rect">
            <a:avLst/>
          </a:prstGeom>
          <a:noFill/>
          <a:ln>
            <a:noFill/>
          </a:ln>
        </p:spPr>
      </p:pic>
      <p:sp>
        <p:nvSpPr>
          <p:cNvPr id="172" name="Shape 172"/>
          <p:cNvSpPr/>
          <p:nvPr/>
        </p:nvSpPr>
        <p:spPr>
          <a:xfrm>
            <a:off x="3739445" y="4896555"/>
            <a:ext cx="1651000" cy="282223"/>
          </a:xfrm>
          <a:prstGeom prst="rightArrow">
            <a:avLst>
              <a:gd fmla="val 50000" name="adj1"/>
              <a:gd fmla="val 50000" name="adj2"/>
            </a:avLst>
          </a:prstGeom>
          <a:solidFill>
            <a:schemeClr val="accent2"/>
          </a:solidFill>
          <a:ln cap="flat" cmpd="sng" w="952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